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388" r:id="rId2"/>
    <p:sldId id="2402" r:id="rId3"/>
    <p:sldId id="2416" r:id="rId4"/>
    <p:sldId id="2302" r:id="rId5"/>
    <p:sldId id="2390" r:id="rId6"/>
    <p:sldId id="2407" r:id="rId7"/>
    <p:sldId id="2414" r:id="rId8"/>
    <p:sldId id="2408" r:id="rId9"/>
    <p:sldId id="2410" r:id="rId10"/>
    <p:sldId id="2415" r:id="rId11"/>
    <p:sldId id="2392" r:id="rId12"/>
    <p:sldId id="2406" r:id="rId13"/>
    <p:sldId id="2405" r:id="rId14"/>
    <p:sldId id="2413" r:id="rId15"/>
    <p:sldId id="2417" r:id="rId16"/>
    <p:sldId id="2411" r:id="rId17"/>
  </p:sldIdLst>
  <p:sldSz cx="9144000" cy="5143500" type="screen16x9"/>
  <p:notesSz cx="6797675" cy="9926638"/>
  <p:defaultTextStyle>
    <a:defPPr>
      <a:defRPr lang="en-US"/>
    </a:defPPr>
    <a:lvl1pPr marL="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3042">
          <p15:clr>
            <a:srgbClr val="A4A3A4"/>
          </p15:clr>
        </p15:guide>
        <p15:guide id="12" orient="horz" pos="180">
          <p15:clr>
            <a:srgbClr val="A4A3A4"/>
          </p15:clr>
        </p15:guide>
        <p15:guide id="13" pos="5383">
          <p15:clr>
            <a:srgbClr val="A4A3A4"/>
          </p15:clr>
        </p15:guide>
        <p15:guide id="14" pos="368">
          <p15:clr>
            <a:srgbClr val="A4A3A4"/>
          </p15:clr>
        </p15:guide>
        <p15:guide id="1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0"/>
    <a:srgbClr val="034B44"/>
    <a:srgbClr val="486B92"/>
    <a:srgbClr val="D0E8E1"/>
    <a:srgbClr val="CCFFFF"/>
    <a:srgbClr val="9BD0A7"/>
    <a:srgbClr val="FFFF99"/>
    <a:srgbClr val="8AC556"/>
    <a:srgbClr val="3BA28A"/>
    <a:srgbClr val="57B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202" autoAdjust="0"/>
  </p:normalViewPr>
  <p:slideViewPr>
    <p:cSldViewPr snapToGrid="0" snapToObjects="1">
      <p:cViewPr varScale="1">
        <p:scale>
          <a:sx n="154" d="100"/>
          <a:sy n="154" d="100"/>
        </p:scale>
        <p:origin x="438" y="126"/>
      </p:cViewPr>
      <p:guideLst>
        <p:guide orient="horz" pos="8112"/>
        <p:guide pos="14350"/>
        <p:guide pos="982"/>
        <p:guide orient="horz" pos="480"/>
        <p:guide pos="7678"/>
        <p:guide orient="horz" pos="3042"/>
        <p:guide orient="horz" pos="180"/>
        <p:guide pos="5383"/>
        <p:guide pos="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3984" y="-96"/>
      </p:cViewPr>
      <p:guideLst>
        <p:guide orient="horz" pos="3126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023485375427E-2"/>
          <c:y val="4.2840392820809897E-2"/>
          <c:w val="0.91300790276811716"/>
          <c:h val="0.906467187703344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7E5086"/>
              </a:solidFill>
              <a:ln w="127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737"/>
              </a:solidFill>
              <a:ln w="127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C72A5"/>
              </a:solidFill>
              <a:ln w="1270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2700"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541582</c:v>
                </c:pt>
                <c:pt idx="1">
                  <c:v>183930</c:v>
                </c:pt>
                <c:pt idx="2">
                  <c:v>916576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2021</a:t>
            </a:r>
            <a:endParaRPr lang="ru-RU" dirty="0">
              <a:solidFill>
                <a:srgbClr val="00737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184979446728141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3BA28A"/>
              </a:solidFill>
            </c:spPr>
          </c:dPt>
          <c:dPt>
            <c:idx val="2"/>
            <c:bubble3D val="0"/>
            <c:spPr>
              <a:solidFill>
                <a:srgbClr val="8AC55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5902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2020</a:t>
            </a:r>
            <a:endParaRPr lang="ru-RU" dirty="0">
              <a:solidFill>
                <a:srgbClr val="00737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2290717698033552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3BA28A"/>
              </a:solidFill>
            </c:spPr>
          </c:dPt>
          <c:dPt>
            <c:idx val="2"/>
            <c:bubble3D val="0"/>
            <c:spPr>
              <a:solidFill>
                <a:srgbClr val="8AC55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370"/>
                </a:solidFill>
                <a:latin typeface="Arial Black" panose="020B0A04020102020204" pitchFamily="34" charset="0"/>
              </a:defRPr>
            </a:pPr>
            <a:r>
              <a:rPr lang="ru-RU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20</a:t>
            </a:r>
            <a:r>
              <a:rPr lang="en-US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</a:t>
            </a:r>
            <a:r>
              <a:rPr lang="ru-RU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00737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184979446728141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3BA28A"/>
              </a:solidFill>
            </c:spPr>
          </c:dPt>
          <c:dPt>
            <c:idx val="2"/>
            <c:bubble3D val="0"/>
            <c:spPr>
              <a:solidFill>
                <a:srgbClr val="8AC55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32679217564158E-2"/>
          <c:y val="9.1025108677821528E-2"/>
          <c:w val="0.91829888571844642"/>
          <c:h val="0.804928949311023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22"/>
            <c:spPr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50000">
                    <a:srgbClr val="008080"/>
                  </a:gs>
                  <a:gs pos="100000">
                    <a:srgbClr val="BCEDA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1B-4B30-9FE4-BDDD4A9B3535}"/>
              </c:ext>
            </c:extLst>
          </c:dPt>
          <c:dPt>
            <c:idx val="1"/>
            <c:bubble3D val="0"/>
            <c:spPr>
              <a:solidFill>
                <a:srgbClr val="9FC2C6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1B-4B30-9FE4-BDDD4A9B353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1B-4B30-9FE4-BDDD4A9B3535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1B-4B30-9FE4-BDDD4A9B353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11B-4B30-9FE4-BDDD4A9B353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0.04925</cdr:x>
      <cdr:y>0.03716</cdr:y>
    </cdr:from>
    <cdr:to>
      <cdr:x>0.3978</cdr:x>
      <cdr:y>0.15347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164518" y="140208"/>
          <a:ext cx="1164346" cy="438899"/>
        </a:xfrm>
        <a:custGeom xmlns:a="http://schemas.openxmlformats.org/drawingml/2006/main">
          <a:avLst/>
          <a:gdLst>
            <a:gd name="connsiteX0" fmla="*/ 1072896 w 1072896"/>
            <a:gd name="connsiteY0" fmla="*/ 438912 h 438912"/>
            <a:gd name="connsiteX1" fmla="*/ 432816 w 1072896"/>
            <a:gd name="connsiteY1" fmla="*/ 329184 h 438912"/>
            <a:gd name="connsiteX2" fmla="*/ 0 w 1072896"/>
            <a:gd name="connsiteY2" fmla="*/ 0 h 43891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072896" h="438912">
              <a:moveTo>
                <a:pt x="1072896" y="438912"/>
              </a:moveTo>
              <a:cubicBezTo>
                <a:pt x="842264" y="420624"/>
                <a:pt x="611632" y="402336"/>
                <a:pt x="432816" y="329184"/>
              </a:cubicBezTo>
              <a:cubicBezTo>
                <a:pt x="254000" y="256032"/>
                <a:pt x="127000" y="128016"/>
                <a:pt x="0" y="0"/>
              </a:cubicBezTo>
            </a:path>
          </a:pathLst>
        </a:custGeom>
        <a:ln xmlns:a="http://schemas.openxmlformats.org/drawingml/2006/main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  <a:prstDash val="dash"/>
            </a:ln>
          </a:endParaRPr>
        </a:p>
      </cdr:txBody>
    </cdr:sp>
  </cdr:relSizeAnchor>
  <cdr:relSizeAnchor xmlns:cdr="http://schemas.openxmlformats.org/drawingml/2006/chartDrawing">
    <cdr:from>
      <cdr:x>0.66696</cdr:x>
      <cdr:y>0.73667</cdr:y>
    </cdr:from>
    <cdr:to>
      <cdr:x>0.89142</cdr:x>
      <cdr:y>0.82714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8014" y="2779776"/>
          <a:ext cx="749808" cy="341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>
              <a:solidFill>
                <a:schemeClr val="bg1"/>
              </a:solidFill>
              <a:latin typeface="Arial Black" panose="020B0A04020102020204" pitchFamily="34" charset="0"/>
            </a:rPr>
            <a:t>99</a:t>
          </a:r>
          <a:r>
            <a:rPr lang="ru-RU" sz="11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0.39567</cdr:x>
      <cdr:y>0.11201</cdr:y>
    </cdr:from>
    <cdr:to>
      <cdr:x>0.55017</cdr:x>
      <cdr:y>0.20248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1742" y="422656"/>
          <a:ext cx="516128" cy="341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solidFill>
                <a:schemeClr val="bg1"/>
              </a:solidFill>
              <a:latin typeface="Arial Black" panose="020B0A04020102020204" pitchFamily="34" charset="0"/>
            </a:rPr>
            <a:t>1</a:t>
          </a:r>
          <a:r>
            <a:rPr lang="ru-RU" sz="1100" dirty="0">
              <a:solidFill>
                <a:schemeClr val="bg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7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2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9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96667" y="4800600"/>
            <a:ext cx="652516" cy="17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" y="1254512"/>
            <a:ext cx="1597828" cy="11708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789614" y="2532721"/>
            <a:ext cx="1128949" cy="114718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698216" y="2532721"/>
            <a:ext cx="1991011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698215" y="-8363"/>
            <a:ext cx="3220347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49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296667" y="4800600"/>
            <a:ext cx="652516" cy="17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936713" y="2532721"/>
            <a:ext cx="1991012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936713" y="-8363"/>
            <a:ext cx="1991012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024007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3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279562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16275" y="2532721"/>
            <a:ext cx="1991012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5216275" y="-8363"/>
            <a:ext cx="1991012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03569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6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546172" y="1254512"/>
            <a:ext cx="1597828" cy="11708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208706" y="2532721"/>
            <a:ext cx="1128949" cy="114718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454773" y="2532721"/>
            <a:ext cx="1991011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208706" y="-8363"/>
            <a:ext cx="3220347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>
          <a:xfrm>
            <a:off x="1314792" y="4772025"/>
            <a:ext cx="828891" cy="257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760257" y="4213664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789748" y="3133366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8488" y="4213664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8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223410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65499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843454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280923" y="1612168"/>
            <a:ext cx="2202345" cy="387287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2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09110" y="913406"/>
            <a:ext cx="2421864" cy="32289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5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47951" y="913406"/>
            <a:ext cx="2421864" cy="32289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2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5814" y="2558113"/>
            <a:ext cx="2181412" cy="13853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447783" y="2558113"/>
            <a:ext cx="2181412" cy="13853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39385" y="2825735"/>
            <a:ext cx="2461311" cy="1553337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5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774471" y="762226"/>
            <a:ext cx="3103256" cy="195512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7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93348" y="2562225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9065" y="1714500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74501" y="2562225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08784" y="1714500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2000" y="1699043"/>
            <a:ext cx="3596460" cy="264795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59786" y="0"/>
            <a:ext cx="2284214" cy="513074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405400" y="0"/>
            <a:ext cx="2284309" cy="513074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j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98079" y="2850947"/>
            <a:ext cx="1892157" cy="2194331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1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55711" y="1250723"/>
            <a:ext cx="1686656" cy="1956012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3836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809750"/>
            <a:ext cx="4202143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94735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842989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0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5"/>
            <a:ext cx="9144000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6999" y="3408091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2" y="2467207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4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6999" y="1697957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2" y="757073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24732" y="3132283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75517" y="1780428"/>
            <a:ext cx="3103256" cy="195795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116387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32773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92235" y="3466706"/>
            <a:ext cx="1851765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3694" y="1789912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466706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69816" y="1789912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47397" y="3466706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_the_s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0540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3839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47189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8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83798" y="4686300"/>
            <a:ext cx="1486287" cy="333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27018" y="133350"/>
            <a:ext cx="409682" cy="342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43066" y="4781550"/>
            <a:ext cx="1486287" cy="257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94267" y="390525"/>
            <a:ext cx="7755466" cy="436245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1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0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5979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0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21" y="0"/>
            <a:ext cx="4575979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729414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1502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725240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727328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49262" y="2943118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81477" y="2943118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384832" y="2943119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17047" y="2943119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049262" y="1875201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81477" y="1875201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84832" y="1875202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717047" y="1875202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43625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959123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4961210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941538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162431" y="2005681"/>
            <a:ext cx="2842953" cy="180098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96" y="4749819"/>
            <a:ext cx="2057400" cy="273844"/>
          </a:xfrm>
          <a:prstGeom prst="rect">
            <a:avLst/>
          </a:prstGeom>
        </p:spPr>
        <p:txBody>
          <a:bodyPr lIns="68566" tIns="34283" rIns="68566" bIns="34283"/>
          <a:lstStyle/>
          <a:p>
            <a:fld id="{4E5130AB-1E02-4EC4-BFC3-2D41785E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1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ing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7696" y="4749819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E5130AB-1E02-4EC4-BFC3-2D41785EB90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650" y="536972"/>
            <a:ext cx="2106216" cy="3777853"/>
          </a:xfrm>
          <a:prstGeom prst="roundRect">
            <a:avLst>
              <a:gd name="adj" fmla="val 2988"/>
            </a:avLst>
          </a:prstGeom>
          <a:solidFill>
            <a:schemeClr val="tx2">
              <a:lumMod val="90000"/>
              <a:lumOff val="10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6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35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11976" y="2224854"/>
            <a:ext cx="395334" cy="69381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5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29528" y="703470"/>
            <a:ext cx="2845239" cy="159739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548122" y="1681376"/>
            <a:ext cx="928891" cy="123728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783049" y="1740209"/>
            <a:ext cx="1824014" cy="115388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80" y="2567568"/>
            <a:ext cx="4568020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2567568"/>
            <a:ext cx="4575979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575979" y="0"/>
            <a:ext cx="4568021" cy="256756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79" y="2567568"/>
            <a:ext cx="4568021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-8366" y="0"/>
            <a:ext cx="4584345" cy="256756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2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asonr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3445727"/>
            <a:ext cx="2222890" cy="169777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-4182"/>
            <a:ext cx="2241979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44724" y="-4182"/>
            <a:ext cx="2222890" cy="16935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44724" y="1793952"/>
            <a:ext cx="2222890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asonr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02021" y="3445727"/>
            <a:ext cx="2241979" cy="169777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902021" y="-4182"/>
            <a:ext cx="2241979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62013" y="-4182"/>
            <a:ext cx="2222890" cy="16935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62013" y="1793952"/>
            <a:ext cx="2222890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2431" y="4811797"/>
            <a:ext cx="1452642" cy="157735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l"/>
            <a:r>
              <a:rPr lang="en-US" sz="8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Wolf Company</a:t>
            </a:r>
            <a:r>
              <a:rPr lang="en-US" sz="800" b="1" i="0" baseline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800" b="0" i="0" baseline="0" dirty="0" smtClean="0"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rPr>
              <a:t>| </a:t>
            </a:r>
            <a:r>
              <a:rPr lang="en-US" sz="800" baseline="0" dirty="0" smtClean="0"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rPr>
              <a:t>Presentation</a:t>
            </a:r>
            <a:endParaRPr lang="en-US" sz="8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8410949" y="203848"/>
            <a:ext cx="287274" cy="247715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04405" y="223838"/>
            <a:ext cx="343657" cy="20773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9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9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Shape 2863"/>
          <p:cNvSpPr/>
          <p:nvPr/>
        </p:nvSpPr>
        <p:spPr>
          <a:xfrm>
            <a:off x="8186407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  <p:sp>
        <p:nvSpPr>
          <p:cNvPr id="17" name="Shape 2864"/>
          <p:cNvSpPr/>
          <p:nvPr/>
        </p:nvSpPr>
        <p:spPr>
          <a:xfrm>
            <a:off x="8452191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  <p:sp>
        <p:nvSpPr>
          <p:cNvPr id="18" name="Shape 2865"/>
          <p:cNvSpPr/>
          <p:nvPr/>
        </p:nvSpPr>
        <p:spPr>
          <a:xfrm>
            <a:off x="7919898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4023" r:id="rId2"/>
    <p:sldLayoutId id="2147484030" r:id="rId3"/>
    <p:sldLayoutId id="2147484031" r:id="rId4"/>
    <p:sldLayoutId id="2147484022" r:id="rId5"/>
    <p:sldLayoutId id="2147484013" r:id="rId6"/>
    <p:sldLayoutId id="2147484025" r:id="rId7"/>
    <p:sldLayoutId id="2147484015" r:id="rId8"/>
    <p:sldLayoutId id="2147484016" r:id="rId9"/>
    <p:sldLayoutId id="2147484014" r:id="rId10"/>
    <p:sldLayoutId id="2147484038" r:id="rId11"/>
    <p:sldLayoutId id="2147484039" r:id="rId12"/>
    <p:sldLayoutId id="2147484018" r:id="rId13"/>
    <p:sldLayoutId id="2147484012" r:id="rId14"/>
    <p:sldLayoutId id="2147484037" r:id="rId15"/>
    <p:sldLayoutId id="2147484020" r:id="rId16"/>
    <p:sldLayoutId id="2147484028" r:id="rId17"/>
    <p:sldLayoutId id="2147484029" r:id="rId18"/>
    <p:sldLayoutId id="2147484017" r:id="rId19"/>
    <p:sldLayoutId id="2147484007" r:id="rId20"/>
    <p:sldLayoutId id="2147484019" r:id="rId21"/>
    <p:sldLayoutId id="2147484010" r:id="rId22"/>
    <p:sldLayoutId id="2147484009" r:id="rId23"/>
    <p:sldLayoutId id="2147484008" r:id="rId24"/>
    <p:sldLayoutId id="2147484024" r:id="rId25"/>
    <p:sldLayoutId id="2147484006" r:id="rId26"/>
    <p:sldLayoutId id="2147484034" r:id="rId27"/>
    <p:sldLayoutId id="2147484035" r:id="rId28"/>
    <p:sldLayoutId id="2147484036" r:id="rId29"/>
    <p:sldLayoutId id="2147484032" r:id="rId30"/>
    <p:sldLayoutId id="2147483997" r:id="rId31"/>
    <p:sldLayoutId id="2147483982" r:id="rId32"/>
    <p:sldLayoutId id="2147483917" r:id="rId33"/>
    <p:sldLayoutId id="2147484011" r:id="rId34"/>
    <p:sldLayoutId id="2147483918" r:id="rId35"/>
    <p:sldLayoutId id="2147483919" r:id="rId36"/>
    <p:sldLayoutId id="2147483981" r:id="rId37"/>
    <p:sldLayoutId id="2147483980" r:id="rId38"/>
    <p:sldLayoutId id="2147483972" r:id="rId39"/>
    <p:sldLayoutId id="2147484026" r:id="rId40"/>
    <p:sldLayoutId id="2147484027" r:id="rId41"/>
    <p:sldLayoutId id="2147484041" r:id="rId42"/>
    <p:sldLayoutId id="2147484042" r:id="rId43"/>
    <p:sldLayoutId id="2147484043" r:id="rId4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171416" indent="-171416" algn="l" defTabSz="6856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51424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857079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199910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1542741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4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mailto:fko.kotel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3388041" y="3520285"/>
            <a:ext cx="5457031" cy="1433494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На основании </a:t>
            </a:r>
            <a:r>
              <a:rPr lang="ru-RU" sz="1600" dirty="0" smtClean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проекта решения </a:t>
            </a: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Совета депутатов городского</a:t>
            </a:r>
          </a:p>
          <a:p>
            <a:pPr>
              <a:lnSpc>
                <a:spcPts val="1515"/>
              </a:lnSpc>
            </a:pP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округа </a:t>
            </a:r>
            <a:r>
              <a:rPr lang="ru-RU" sz="1600" dirty="0" smtClean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Котельники </a:t>
            </a: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Московской области</a:t>
            </a:r>
          </a:p>
          <a:p>
            <a:pPr>
              <a:lnSpc>
                <a:spcPts val="1515"/>
              </a:lnSpc>
            </a:pPr>
            <a:r>
              <a:rPr lang="ru-RU" sz="1600" dirty="0" smtClean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«Об исполнении бюджета </a:t>
            </a:r>
            <a:r>
              <a:rPr lang="ru-RU" sz="1600" dirty="0" smtClean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городского округа </a:t>
            </a:r>
          </a:p>
          <a:p>
            <a:pPr>
              <a:lnSpc>
                <a:spcPts val="1515"/>
              </a:lnSpc>
            </a:pPr>
            <a:r>
              <a:rPr lang="ru-RU" sz="1600" dirty="0" smtClean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Котельники </a:t>
            </a: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Московской области</a:t>
            </a:r>
          </a:p>
          <a:p>
            <a:pPr>
              <a:lnSpc>
                <a:spcPts val="1515"/>
              </a:lnSpc>
            </a:pP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2022 </a:t>
            </a: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год»</a:t>
            </a:r>
            <a:endParaRPr lang="en-US" sz="1600" dirty="0">
              <a:solidFill>
                <a:srgbClr val="008080"/>
              </a:solidFill>
              <a:latin typeface="Arial" panose="020B0604020202020204" pitchFamily="34" charset="0"/>
              <a:ea typeface="Poppins Light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3211033" y="629334"/>
            <a:ext cx="581104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1714500"/>
            <a:r>
              <a:rPr lang="ru-RU" sz="4400" b="1" spc="188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ИСПОЛНЕНИЕ</a:t>
            </a:r>
            <a:endParaRPr lang="en-US" sz="4400" b="1" spc="188" dirty="0" smtClean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  <a:p>
            <a:pPr algn="ctr" defTabSz="1714500"/>
            <a:r>
              <a:rPr lang="ru-RU" sz="4400" b="1" spc="188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БЮДЖЕТА</a:t>
            </a:r>
            <a:endParaRPr lang="ru-RU" sz="4400" b="1" spc="188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  <a:p>
            <a:pPr algn="ctr" defTabSz="1714500">
              <a:lnSpc>
                <a:spcPct val="150000"/>
              </a:lnSpc>
            </a:pPr>
            <a:r>
              <a:rPr lang="en-US" sz="6000" b="1" spc="188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202</a:t>
            </a:r>
            <a:r>
              <a:rPr lang="ru-RU" sz="6000" b="1" spc="188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2</a:t>
            </a:r>
            <a:endParaRPr lang="en-US" sz="6000" b="1" spc="188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/>
          <a:stretch/>
        </p:blipFill>
        <p:spPr>
          <a:xfrm flipH="1">
            <a:off x="7650122" y="0"/>
            <a:ext cx="1493878" cy="2150364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0" y="0"/>
            <a:ext cx="5102352" cy="5143500"/>
          </a:xfrm>
          <a:prstGeom prst="rect">
            <a:avLst/>
          </a:prstGeom>
          <a:gradFill>
            <a:gsLst>
              <a:gs pos="0">
                <a:srgbClr val="B0E9AD"/>
              </a:gs>
              <a:gs pos="74000">
                <a:srgbClr val="486B9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/>
          <p:cNvGraphicFramePr/>
          <p:nvPr>
            <p:extLst/>
          </p:nvPr>
        </p:nvGraphicFramePr>
        <p:xfrm>
          <a:off x="5413322" y="480173"/>
          <a:ext cx="3340534" cy="377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20"/>
          <p:cNvSpPr/>
          <p:nvPr/>
        </p:nvSpPr>
        <p:spPr>
          <a:xfrm>
            <a:off x="365760" y="341376"/>
            <a:ext cx="4370831" cy="446227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0773" y="245251"/>
            <a:ext cx="324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непрограммные расходы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5312559" y="303389"/>
            <a:ext cx="316992" cy="316992"/>
          </a:xfrm>
          <a:prstGeom prst="ellipse">
            <a:avLst/>
          </a:prstGeom>
          <a:solidFill>
            <a:srgbClr val="9F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68240" y="4518047"/>
            <a:ext cx="324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программные расходы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7900416" y="4528828"/>
            <a:ext cx="316992" cy="316992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191090" y="3625709"/>
            <a:ext cx="315058" cy="963168"/>
          </a:xfrm>
          <a:custGeom>
            <a:avLst/>
            <a:gdLst>
              <a:gd name="connsiteX0" fmla="*/ 219456 w 315058"/>
              <a:gd name="connsiteY0" fmla="*/ 0 h 963168"/>
              <a:gd name="connsiteX1" fmla="*/ 310896 w 315058"/>
              <a:gd name="connsiteY1" fmla="*/ 292608 h 963168"/>
              <a:gd name="connsiteX2" fmla="*/ 268224 w 315058"/>
              <a:gd name="connsiteY2" fmla="*/ 658368 h 963168"/>
              <a:gd name="connsiteX3" fmla="*/ 0 w 315058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58" h="963168">
                <a:moveTo>
                  <a:pt x="219456" y="0"/>
                </a:moveTo>
                <a:cubicBezTo>
                  <a:pt x="261112" y="91440"/>
                  <a:pt x="302768" y="182880"/>
                  <a:pt x="310896" y="292608"/>
                </a:cubicBezTo>
                <a:cubicBezTo>
                  <a:pt x="319024" y="402336"/>
                  <a:pt x="320040" y="546608"/>
                  <a:pt x="268224" y="658368"/>
                </a:cubicBezTo>
                <a:cubicBezTo>
                  <a:pt x="216408" y="770128"/>
                  <a:pt x="108204" y="866648"/>
                  <a:pt x="0" y="963168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6863" y="467981"/>
            <a:ext cx="346862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ПРОГРАММНЫЕ РАСХОДЫ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 исполнены на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98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2 389 418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1176" y="1200912"/>
            <a:ext cx="3047" cy="451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7615" y="2747885"/>
            <a:ext cx="3627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НЕПРОГРАММНЫЕ РАСХОДЫ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исполнены на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28 025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48128" y="3511296"/>
            <a:ext cx="3047" cy="451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3513" y="4850005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57342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73765"/>
              </p:ext>
            </p:extLst>
          </p:nvPr>
        </p:nvGraphicFramePr>
        <p:xfrm>
          <a:off x="243840" y="730758"/>
          <a:ext cx="8698992" cy="4323042"/>
        </p:xfrm>
        <a:graphic>
          <a:graphicData uri="http://schemas.openxmlformats.org/drawingml/2006/table">
            <a:tbl>
              <a:tblPr/>
              <a:tblGrid>
                <a:gridCol w="48768"/>
                <a:gridCol w="2724912"/>
                <a:gridCol w="883920"/>
                <a:gridCol w="829056"/>
                <a:gridCol w="664464"/>
                <a:gridCol w="3547872"/>
              </a:tblGrid>
              <a:tr h="1596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Утвержденный план на </a:t>
                      </a:r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Исполнено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% исполнения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Причины отклонения от плановых показателей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</a:tr>
              <a:tr h="225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"Здравоохранение"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828,00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828,00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"Культура"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115 680,95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115 589,44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99,92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"Образование"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796</a:t>
                      </a:r>
                      <a:r>
                        <a:rPr lang="ru-RU" sz="6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296,94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785</a:t>
                      </a:r>
                      <a:r>
                        <a:rPr lang="ru-RU" sz="6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558,90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98,65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</a:t>
                      </a:r>
                      <a:r>
                        <a:rPr lang="ru-RU" sz="6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полное освоение бюджетных средств связано с тем, что фактическое количество получателей выплат сложилось меньше запланированного количества, применяемого при планировании расходов.</a:t>
                      </a:r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26 737,85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26 212,68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98,04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по показателю "Создание </a:t>
                      </a:r>
                      <a:r>
                        <a:rPr lang="ru-RU" sz="6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безбарьерной</a:t>
                      </a:r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среды на объектах социальной, инженерной и транспортной инфраструктуры"  </a:t>
                      </a:r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обусловлено </a:t>
                      </a:r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экономией, сложившейся в результате конкурсных процедур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"Спорт"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187 932,49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187 931,48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6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012,00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321,18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31,74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Неполное освоение обусловлено снижением фактического выполнения условий </a:t>
                      </a:r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муниципального контракта</a:t>
                      </a:r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4 351,71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3 134,75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72,03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бюджетных</a:t>
                      </a:r>
                      <a:r>
                        <a:rPr lang="ru-RU" sz="6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средств произошло в связи с расторжением муниципального контракта из-за неисполнения поставщиком своих обязательств</a:t>
                      </a:r>
                      <a:r>
                        <a:rPr lang="ru-RU" sz="6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43 612,32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41</a:t>
                      </a:r>
                      <a:r>
                        <a:rPr lang="ru-RU" sz="6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205,93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94,48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"Жилище"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54 439,78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53 814,57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98,85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3 365,46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3 266,71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97,07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мероприятию  «Мониторинг разработки и утверждения схем водоснабжения и водоотведения, </a:t>
                      </a:r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теплоснабжения.</a:t>
                      </a:r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"Предпринимательство"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100,00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342 981,27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337 832,73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98,50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</a:t>
                      </a:r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 подпрограмме «Развитие муниципального имущества»</a:t>
                      </a:r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24 208,43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23 938,47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98,88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мероприятию "Реализация проектов граждан, сформированных в рамках практик инициативного бюджетирования"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21 594,00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21 544,23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99,77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66 280,61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66 025,74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99,62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979,84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889,61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90,79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</a:t>
                      </a:r>
                    </a:p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397 916,38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339 080,74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95,94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экономией, сложившейся  в результате конкурсных процедур в муниципальных учреждениях по субсидии на иные цели</a:t>
                      </a:r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2 427 798,77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2 389 418,30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98,42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98,42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567542" y="165773"/>
            <a:ext cx="7375290" cy="31162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Расходы бюджета в разрезе муниципальных программ</a:t>
            </a:r>
            <a:endParaRPr lang="en-US" sz="1800" b="1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335571"/>
              </a:gs>
              <a:gs pos="100000">
                <a:srgbClr val="76AEA9">
                  <a:alpha val="67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rgbClr val="E7F5E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1" b="32059"/>
          <a:stretch/>
        </p:blipFill>
        <p:spPr>
          <a:xfrm>
            <a:off x="0" y="1648961"/>
            <a:ext cx="2587042" cy="3494539"/>
          </a:xfrm>
          <a:prstGeom prst="rect">
            <a:avLst/>
          </a:prstGeom>
        </p:spPr>
      </p:pic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80215"/>
              </p:ext>
            </p:extLst>
          </p:nvPr>
        </p:nvGraphicFramePr>
        <p:xfrm>
          <a:off x="256478" y="980728"/>
          <a:ext cx="8636003" cy="3860224"/>
        </p:xfrm>
        <a:graphic>
          <a:graphicData uri="http://schemas.openxmlformats.org/drawingml/2006/table">
            <a:tbl>
              <a:tblPr/>
              <a:tblGrid>
                <a:gridCol w="3940182"/>
                <a:gridCol w="1173916"/>
                <a:gridCol w="1207008"/>
                <a:gridCol w="1158240"/>
                <a:gridCol w="1156657"/>
              </a:tblGrid>
              <a:tr h="616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2021 году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2022 году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Возмещение расходов за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найм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поднайм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828,00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13 805,0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7 818,72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1 228,0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6 749,5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31 640,0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45 975,5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212,00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8 299,0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9576,92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05542" y="266721"/>
            <a:ext cx="7375290" cy="58862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CFFFF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Расходы бюджета с учетом</a:t>
            </a:r>
          </a:p>
          <a:p>
            <a:pPr algn="ctr"/>
            <a:r>
              <a:rPr lang="ru-RU" sz="1800" b="1" dirty="0" smtClean="0">
                <a:solidFill>
                  <a:srgbClr val="CCFFFF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интересов целевых групп пользователей</a:t>
            </a:r>
            <a:endParaRPr lang="en-US" sz="1800" b="1" dirty="0">
              <a:solidFill>
                <a:srgbClr val="CCFFFF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99374"/>
              </p:ext>
            </p:extLst>
          </p:nvPr>
        </p:nvGraphicFramePr>
        <p:xfrm>
          <a:off x="371858" y="310897"/>
          <a:ext cx="8260078" cy="4741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51"/>
                <a:gridCol w="5615471"/>
                <a:gridCol w="621792"/>
                <a:gridCol w="755904"/>
                <a:gridCol w="576134"/>
                <a:gridCol w="551626"/>
              </a:tblGrid>
              <a:tr h="1526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Наименование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solidFill>
                            <a:schemeClr val="accent5"/>
                          </a:solidFill>
                          <a:effectLst/>
                        </a:rPr>
                        <a:t>РзПр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Утвержденный план </a:t>
                      </a:r>
                      <a:r>
                        <a:rPr lang="ru-RU" sz="600" b="1" u="none" strike="noStrike">
                          <a:solidFill>
                            <a:schemeClr val="accent5"/>
                          </a:solidFill>
                          <a:effectLst/>
                        </a:rPr>
                        <a:t>на </a:t>
                      </a:r>
                      <a:r>
                        <a:rPr lang="ru-RU" sz="600" b="1" u="none" strike="noStrike" smtClean="0">
                          <a:solidFill>
                            <a:schemeClr val="accent5"/>
                          </a:solidFill>
                          <a:effectLst/>
                        </a:rPr>
                        <a:t>2022 </a:t>
                      </a:r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год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Исполнено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% исполнения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447 704,24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444 191,23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92,98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0102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4 195,57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4 185,06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99,75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49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0103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12 983,00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12897,22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99,34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1 085,06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1 059,52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97,65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49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8 146,00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7 769,80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95,38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Резервные фонды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0111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500" b="1" i="0" u="none" strike="noStrike" baseline="0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0113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270 135,08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242 644,38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89,82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оборона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4 366,28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4 219,18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96,63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4 268,28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4 156,00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97,37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Мобилизационная подготовка экономики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98,00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63,20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64,49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49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37 621,90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35 488,11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94,33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2 426,70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2 246,17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92,56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0314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14 553,51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12 926,86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88,82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40 263,05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39 356,50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97,75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Транспорт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0408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1 149,56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1 149,08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99,96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31 222,03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31 172,73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99,84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Связь и информатика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0410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5 979,61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500" b="1" i="0" u="none" strike="noStrike" baseline="0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813,73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97,23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0412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400 867,17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384 073,54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95,81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Жилищное хозяйство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8 542,67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8 460,40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99,04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3 332,46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3 266,71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98,03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Благоустройство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388 959,04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372 346,43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95,73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0600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1 651,86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776,47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47,01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0605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1 651,86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776,47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47,01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Образование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0700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1 170</a:t>
                      </a:r>
                      <a:r>
                        <a:rPr lang="ru-RU" sz="500" b="1" i="0" u="none" strike="noStrike" baseline="0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052,17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1 160 542,83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99,19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527 635,45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522 432,93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99,01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Общее образование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595 639,48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593 932,92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99,71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38</a:t>
                      </a:r>
                      <a:r>
                        <a:rPr lang="ru-RU" sz="500" b="1" i="0" u="none" strike="noStrike" baseline="0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963,33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36 446,33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93,54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6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7 643,50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7 560,24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98,91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0800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81 744,56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81 704,59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99,95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Культура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0801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81 744,56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81 704,59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99,95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Здравоохранение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0900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здравоохранения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0909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Социальная политика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79 675,54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77 743,28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97,57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4 386,92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4 386,51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99,99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10 789,04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10 788,40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99,99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Охрана семьи и детства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64 299,58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62 368,36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97,00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1100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188 520,48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188 519,48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99,99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Массовый спорт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1102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46 607,88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46 607,88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государственного (муниципального) внутреннего долга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52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муниципального долга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Итого: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2 484 295,26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2 417 443,00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97,31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</a:tbl>
          </a:graphicData>
        </a:graphic>
      </p:graphicFrame>
      <p:sp>
        <p:nvSpPr>
          <p:cNvPr id="33" name="Google Shape;145;p14"/>
          <p:cNvSpPr txBox="1">
            <a:spLocks/>
          </p:cNvSpPr>
          <p:nvPr/>
        </p:nvSpPr>
        <p:spPr>
          <a:xfrm>
            <a:off x="126962" y="-7104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Распределение ассигнований по разделам и подразделам</a:t>
            </a:r>
            <a:endParaRPr lang="ru-RU" sz="900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334" b="1"/>
          <a:stretch/>
        </p:blipFill>
        <p:spPr>
          <a:xfrm rot="5400000">
            <a:off x="6982182" y="-392406"/>
            <a:ext cx="1769415" cy="2554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096" y="118341"/>
            <a:ext cx="761236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b="1" dirty="0" smtClean="0">
                <a:solidFill>
                  <a:srgbClr val="007370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Общественно значимые проекты, реализуемые на территории городского округа Котельники</a:t>
            </a:r>
            <a:endParaRPr lang="en-US" sz="1500" b="1" dirty="0">
              <a:solidFill>
                <a:srgbClr val="007370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537" y="2887782"/>
            <a:ext cx="4091614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национального проекта «Жилье и городская среда» в  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Котельниках </a:t>
            </a:r>
            <a:r>
              <a:rPr lang="ru-RU" altLang="ru-RU" sz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завершилось благоустройство сквера «Патриот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адресу: г. Котельники, </a:t>
            </a:r>
            <a:r>
              <a:rPr lang="ru-RU" altLang="ru-RU" sz="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мкр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Ковровый, ул. Новая, д. 17А</a:t>
            </a:r>
            <a:r>
              <a:rPr lang="ru-RU" altLang="ru-RU" sz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обновленном сквере созданы внутренние сети пешеходных дорожек с учетом существующих транзитов. Центральная часть сквера выделена под общественную функцию, являющаяся «ядром» общественного пространства, наделенная различным функционалом: зоны отдыха, игровые площадки для групп детей от 8 до 15 лет. Детская зона состоит из интерактивного детского игрового оборудования, игровых снарядов, развивающих моторику и физические способности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сумме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61 877,06 тыс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 осуществлялось за счет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Средств федерального бюджета – 27 137,40 тыс. руб.</a:t>
            </a:r>
            <a:endParaRPr lang="ru-RU" sz="800" dirty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средств бюджета Московской области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20 198,54 тыс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бюджета городского округа Котельники Московской области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14 541,12 тыс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800" dirty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1135" y="2783213"/>
            <a:ext cx="4522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accent2">
                    <a:lumMod val="50000"/>
                  </a:schemeClr>
                </a:solidFill>
              </a:rPr>
              <a:t>Национальный проект</a:t>
            </a:r>
            <a:r>
              <a:rPr lang="ru-RU" sz="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800" dirty="0">
                <a:solidFill>
                  <a:schemeClr val="accent2">
                    <a:lumMod val="50000"/>
                  </a:schemeClr>
                </a:solidFill>
              </a:rPr>
              <a:t>проект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accent2">
                    <a:lumMod val="50000"/>
                  </a:schemeClr>
                </a:solidFill>
              </a:rPr>
              <a:t>«Демография»</a:t>
            </a:r>
            <a:endParaRPr lang="ru-RU" sz="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chemeClr val="accent2">
                    <a:lumMod val="50000"/>
                  </a:schemeClr>
                </a:solidFill>
              </a:rPr>
              <a:t>Новый корпус детского сада площадью порядка пяти тысяч квадратных метров открыли в микрорайоне Парковый в </a:t>
            </a:r>
            <a:r>
              <a:rPr lang="ru-RU" sz="800" dirty="0" smtClean="0">
                <a:solidFill>
                  <a:schemeClr val="accent2">
                    <a:lumMod val="50000"/>
                  </a:schemeClr>
                </a:solidFill>
              </a:rPr>
              <a:t>г. Котельники.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Введенный 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эксплуатацию детский сад – трёхэтажное здание общей площадью 4770 квадратных метров, готовое принять 350 воспитанников в 14 группах с собственными спальнями, игровыми, раздевалками, буфетными и туалетными комнатами. Здесь также оборудованы залы для музыкальных и спортивных занятий, кабинеты для персонала, пищеблок и медицинский блок, уборные и вспомогательные помещения – стиральная, гладильная, колясочная и проч. Вход в учреждение расположен на уровне земли.</a:t>
            </a:r>
            <a:endParaRPr lang="ru-RU" sz="800" dirty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в сумме 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79 035,00тыс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 осуществлялось за счет: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Московской области –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75 083,25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бюджета городского округа Котельники Московской области – 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3 951,75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pic>
        <p:nvPicPr>
          <p:cNvPr id="2052" name="Picture 4" descr="https://cdn.culture.ru/images/4d9d7c3d-8dfb-52ce-9b79-1135d5236ac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810409"/>
            <a:ext cx="3799169" cy="19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30" y="767597"/>
            <a:ext cx="3888518" cy="19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334" b="1"/>
          <a:stretch/>
        </p:blipFill>
        <p:spPr>
          <a:xfrm rot="5400000">
            <a:off x="6982182" y="-392406"/>
            <a:ext cx="1769415" cy="2554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096" y="118341"/>
            <a:ext cx="761236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b="1" dirty="0" smtClean="0">
                <a:solidFill>
                  <a:srgbClr val="007370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Общественно значимые проекты, реализуемые на территории городского округа Котельники</a:t>
            </a:r>
            <a:endParaRPr lang="en-US" sz="1500" b="1" dirty="0">
              <a:solidFill>
                <a:srgbClr val="007370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537" y="3062440"/>
            <a:ext cx="4091614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году в Котельниках 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провели второй </a:t>
            </a:r>
            <a:r>
              <a:rPr lang="ru-RU" altLang="ru-RU" sz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благоустройства </a:t>
            </a:r>
            <a:r>
              <a:rPr lang="ru-RU" altLang="ru-RU" sz="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Кузьминского</a:t>
            </a:r>
            <a:r>
              <a:rPr lang="ru-RU" altLang="ru-RU" sz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лесопарка на площади 8 га.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2022 году обустроено основание футбольного поля, теннисного корта, </a:t>
            </a:r>
            <a:r>
              <a:rPr lang="ru-RU" altLang="ru-RU" sz="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воркаут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площадки и площадки с тренажёрами. По периметру основания футбольного поля сделана заградительная сетка. На </a:t>
            </a:r>
            <a:r>
              <a:rPr lang="ru-RU" altLang="ru-RU" sz="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воркаут</a:t>
            </a:r>
            <a:r>
              <a:rPr lang="ru-RU" altLang="ru-RU" sz="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тренажёрной площадках произведён монтаж спортивно-технологического оборудования, частично обустроено наружное освещение.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сумме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39 661,6 тыс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 осуществлялось за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средств городского 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Котельники Московской </a:t>
            </a:r>
            <a:r>
              <a:rPr lang="ru-RU" sz="8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  <a:endParaRPr lang="ru-RU" sz="800" dirty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un9-28.userapi.com/impg/-PXsVo5jRBXYnsFltRUn5X6xkf_MwPX8EL4nbA/jEqRxhouN1k.jpg?size=668x668&amp;quality=96&amp;sign=bb8327f1e8a8e2aaf9d31595f230b48f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9" y="823914"/>
            <a:ext cx="3892561" cy="22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2362648" y="349819"/>
            <a:ext cx="4641656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rgbClr val="486B92"/>
                </a:solidFill>
              </a:rPr>
              <a:t>Контактная информация</a:t>
            </a:r>
            <a:endParaRPr sz="2800" dirty="0">
              <a:solidFill>
                <a:srgbClr val="486B9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744" y="1406432"/>
            <a:ext cx="6697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34B44"/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 dirty="0" smtClean="0">
                <a:solidFill>
                  <a:srgbClr val="034B44"/>
                </a:solidFill>
              </a:rPr>
              <a:t>140055, Московская область, г.</a:t>
            </a:r>
            <a:r>
              <a:rPr lang="en-US" dirty="0" smtClean="0">
                <a:solidFill>
                  <a:srgbClr val="034B44"/>
                </a:solidFill>
              </a:rPr>
              <a:t> </a:t>
            </a:r>
            <a:r>
              <a:rPr lang="ru-RU" dirty="0" smtClean="0">
                <a:solidFill>
                  <a:srgbClr val="034B44"/>
                </a:solidFill>
              </a:rPr>
              <a:t>Котельники, ул. Дзержинское шоссе, д.5/4</a:t>
            </a:r>
          </a:p>
          <a:p>
            <a:endParaRPr lang="ru-RU" dirty="0" smtClean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8-495-554-45-08</a:t>
            </a:r>
          </a:p>
          <a:p>
            <a:r>
              <a:rPr lang="ru-RU" dirty="0" smtClean="0">
                <a:solidFill>
                  <a:srgbClr val="034B44"/>
                </a:solidFill>
              </a:rPr>
              <a:t>8-495-559-31-11 (факс)</a:t>
            </a:r>
          </a:p>
          <a:p>
            <a:endParaRPr lang="ru-RU" dirty="0">
              <a:solidFill>
                <a:srgbClr val="034B44"/>
              </a:solidFill>
            </a:endParaRPr>
          </a:p>
          <a:p>
            <a:r>
              <a:rPr lang="ru-RU" u="sng" dirty="0" smtClean="0">
                <a:solidFill>
                  <a:srgbClr val="034B44"/>
                </a:solidFill>
              </a:rPr>
              <a:t>Управление финансов  </a:t>
            </a:r>
            <a:endParaRPr lang="ru-RU" dirty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8-495-559-97-55, 8-495-553-70-77</a:t>
            </a:r>
          </a:p>
          <a:p>
            <a:r>
              <a:rPr lang="en-US" dirty="0" smtClean="0">
                <a:solidFill>
                  <a:srgbClr val="034B44"/>
                </a:solidFill>
              </a:rPr>
              <a:t>e-mail</a:t>
            </a:r>
            <a:r>
              <a:rPr lang="ru-RU" dirty="0" smtClean="0">
                <a:solidFill>
                  <a:srgbClr val="034B44"/>
                </a:solidFill>
              </a:rPr>
              <a:t>: </a:t>
            </a:r>
            <a:r>
              <a:rPr lang="en-US" dirty="0" smtClean="0">
                <a:solidFill>
                  <a:srgbClr val="034B44"/>
                </a:solidFill>
                <a:hlinkClick r:id="rId4"/>
              </a:rPr>
              <a:t>fko.kotel@yandex.ru</a:t>
            </a:r>
            <a:endParaRPr lang="en-US" dirty="0" smtClean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Сайт: </a:t>
            </a:r>
            <a:r>
              <a:rPr lang="en-US" dirty="0">
                <a:solidFill>
                  <a:srgbClr val="034B44"/>
                </a:solidFill>
              </a:rPr>
              <a:t>http://kotelniki.mosreg.ru/activities/finance</a:t>
            </a:r>
            <a:endParaRPr lang="ru-RU" dirty="0" smtClean="0">
              <a:solidFill>
                <a:srgbClr val="034B44"/>
              </a:solidFill>
            </a:endParaRPr>
          </a:p>
          <a:p>
            <a:endParaRPr lang="en-US" dirty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График работы финансового органа: 9:00 - 18:00 </a:t>
            </a:r>
            <a:r>
              <a:rPr lang="ru-RU" dirty="0" err="1" smtClean="0">
                <a:solidFill>
                  <a:srgbClr val="034B44"/>
                </a:solidFill>
              </a:rPr>
              <a:t>пн</a:t>
            </a:r>
            <a:r>
              <a:rPr lang="ru-RU" dirty="0" smtClean="0">
                <a:solidFill>
                  <a:srgbClr val="034B44"/>
                </a:solidFill>
              </a:rPr>
              <a:t>-пт.</a:t>
            </a:r>
          </a:p>
          <a:p>
            <a:r>
              <a:rPr lang="ru-RU" dirty="0" smtClean="0">
                <a:solidFill>
                  <a:srgbClr val="034B44"/>
                </a:solidFill>
              </a:rPr>
              <a:t>Часы приема: 15:00 – 18:00 </a:t>
            </a:r>
            <a:r>
              <a:rPr lang="ru-RU" dirty="0" err="1" smtClean="0">
                <a:solidFill>
                  <a:srgbClr val="034B44"/>
                </a:solidFill>
              </a:rPr>
              <a:t>пн-пт</a:t>
            </a:r>
            <a:endParaRPr lang="ru-RU" dirty="0">
              <a:solidFill>
                <a:srgbClr val="034B4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72" y="339501"/>
            <a:ext cx="1477088" cy="1872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4" y="4299532"/>
            <a:ext cx="1077082" cy="648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066" y="4423179"/>
            <a:ext cx="201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4B44"/>
                </a:solidFill>
              </a:rPr>
              <a:t>vk.com/club168993124</a:t>
            </a:r>
            <a:endParaRPr lang="ru-RU" dirty="0">
              <a:solidFill>
                <a:srgbClr val="034B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923361">
            <a:off x="633986" y="1294041"/>
            <a:ext cx="1859280" cy="190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88647" y="186857"/>
            <a:ext cx="485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80"/>
                </a:solidFill>
              </a:rPr>
              <a:t>Основные термины и понятия</a:t>
            </a:r>
            <a:endParaRPr lang="ru-RU" sz="2400" b="1" dirty="0">
              <a:solidFill>
                <a:srgbClr val="00808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1" y="978195"/>
            <a:ext cx="3905590" cy="37284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9908" y="1814789"/>
            <a:ext cx="3349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Бюджет </a:t>
            </a:r>
            <a:endParaRPr lang="ru-RU" sz="2800" b="1" dirty="0" smtClean="0">
              <a:solidFill>
                <a:srgbClr val="00737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737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– форма </a:t>
            </a:r>
            <a:r>
              <a:rPr lang="ru-RU" b="1" dirty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9499" y="1061278"/>
            <a:ext cx="194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16350"/>
                </a:solidFill>
                <a:latin typeface="Candara" panose="020E0502030303020204" pitchFamily="34" charset="0"/>
              </a:rPr>
              <a:t>Доходы </a:t>
            </a:r>
            <a:r>
              <a:rPr lang="ru-RU" sz="1200" b="1" dirty="0" smtClean="0">
                <a:solidFill>
                  <a:srgbClr val="016350"/>
                </a:solidFill>
                <a:latin typeface="Candara" panose="020E0502030303020204" pitchFamily="34" charset="0"/>
              </a:rPr>
              <a:t>бюджета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16350"/>
                </a:solidFill>
                <a:latin typeface="Candara" panose="020E0502030303020204" pitchFamily="34" charset="0"/>
              </a:rPr>
              <a:t> </a:t>
            </a:r>
            <a:r>
              <a:rPr lang="ru-RU" sz="12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- поступающие </a:t>
            </a:r>
            <a:r>
              <a:rPr lang="ru-RU" sz="1200" dirty="0">
                <a:solidFill>
                  <a:srgbClr val="016350"/>
                </a:solidFill>
                <a:latin typeface="Candara" panose="020E0502030303020204" pitchFamily="34" charset="0"/>
              </a:rPr>
              <a:t>в бюджет денежные средства</a:t>
            </a:r>
          </a:p>
        </p:txBody>
      </p:sp>
      <p:sp>
        <p:nvSpPr>
          <p:cNvPr id="10" name="Дуга 9"/>
          <p:cNvSpPr/>
          <p:nvPr/>
        </p:nvSpPr>
        <p:spPr>
          <a:xfrm rot="17242740">
            <a:off x="2323600" y="703979"/>
            <a:ext cx="1086848" cy="1233739"/>
          </a:xfrm>
          <a:prstGeom prst="arc">
            <a:avLst>
              <a:gd name="adj1" fmla="val 16831098"/>
              <a:gd name="adj2" fmla="val 3737568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4077" y="801674"/>
            <a:ext cx="2505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8080"/>
                </a:solidFill>
                <a:latin typeface="Candara" panose="020E0502030303020204" pitchFamily="34" charset="0"/>
              </a:rPr>
              <a:t>Расходы бюджета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8080"/>
                </a:solidFill>
                <a:latin typeface="Candara" panose="020E0502030303020204" pitchFamily="34" charset="0"/>
              </a:rPr>
              <a:t> - </a:t>
            </a:r>
            <a:r>
              <a:rPr lang="ru-RU" sz="1200" dirty="0" smtClean="0">
                <a:solidFill>
                  <a:srgbClr val="008080"/>
                </a:solidFill>
                <a:latin typeface="Candara" panose="020E0502030303020204" pitchFamily="34" charset="0"/>
              </a:rPr>
              <a:t>выплачиваемые </a:t>
            </a:r>
            <a:r>
              <a:rPr lang="ru-RU" sz="1200" dirty="0">
                <a:solidFill>
                  <a:srgbClr val="008080"/>
                </a:solidFill>
                <a:latin typeface="Candara" panose="020E0502030303020204" pitchFamily="34" charset="0"/>
              </a:rPr>
              <a:t>из бюджета денежные средства</a:t>
            </a:r>
          </a:p>
        </p:txBody>
      </p:sp>
      <p:sp>
        <p:nvSpPr>
          <p:cNvPr id="49" name="Дуга 48"/>
          <p:cNvSpPr/>
          <p:nvPr/>
        </p:nvSpPr>
        <p:spPr>
          <a:xfrm rot="4510594">
            <a:off x="6315300" y="861912"/>
            <a:ext cx="1086848" cy="1233739"/>
          </a:xfrm>
          <a:prstGeom prst="arc">
            <a:avLst>
              <a:gd name="adj1" fmla="val 16831098"/>
              <a:gd name="adj2" fmla="val 3737568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386" y="2366242"/>
            <a:ext cx="1893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86B92"/>
                </a:solidFill>
                <a:latin typeface="Candara" panose="020E0502030303020204" pitchFamily="34" charset="0"/>
              </a:rPr>
              <a:t>Профицит </a:t>
            </a:r>
            <a:r>
              <a:rPr lang="ru-RU" sz="1200" b="1" dirty="0" smtClean="0">
                <a:solidFill>
                  <a:srgbClr val="486B92"/>
                </a:solidFill>
                <a:latin typeface="Candara" panose="020E0502030303020204" pitchFamily="34" charset="0"/>
              </a:rPr>
              <a:t>бюджета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486B92"/>
                </a:solidFill>
                <a:latin typeface="Candara" panose="020E0502030303020204" pitchFamily="34" charset="0"/>
              </a:rPr>
              <a:t>- превышение </a:t>
            </a:r>
            <a:r>
              <a:rPr lang="ru-RU" sz="1200" dirty="0">
                <a:solidFill>
                  <a:srgbClr val="486B92"/>
                </a:solidFill>
                <a:latin typeface="Candara" panose="020E0502030303020204" pitchFamily="34" charset="0"/>
              </a:rPr>
              <a:t>доходов бюджета над его расходами</a:t>
            </a:r>
          </a:p>
        </p:txBody>
      </p:sp>
      <p:sp>
        <p:nvSpPr>
          <p:cNvPr id="13" name="Дуга 12"/>
          <p:cNvSpPr/>
          <p:nvPr/>
        </p:nvSpPr>
        <p:spPr>
          <a:xfrm rot="7579509">
            <a:off x="1615356" y="1739887"/>
            <a:ext cx="1146216" cy="1366631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45515" y="2224785"/>
            <a:ext cx="1786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16350"/>
                </a:solidFill>
                <a:latin typeface="Candara" panose="020E0502030303020204" pitchFamily="34" charset="0"/>
              </a:rPr>
              <a:t>Дефицит бюджета </a:t>
            </a:r>
            <a:endParaRPr lang="ru-RU" sz="1200" b="1" dirty="0" smtClean="0">
              <a:solidFill>
                <a:srgbClr val="016350"/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- превышение </a:t>
            </a:r>
            <a:r>
              <a:rPr lang="ru-RU" sz="1200" dirty="0">
                <a:solidFill>
                  <a:srgbClr val="016350"/>
                </a:solidFill>
                <a:latin typeface="Candara" panose="020E0502030303020204" pitchFamily="34" charset="0"/>
              </a:rPr>
              <a:t>расходов бюджета над его  доходами</a:t>
            </a:r>
          </a:p>
        </p:txBody>
      </p:sp>
      <p:sp>
        <p:nvSpPr>
          <p:cNvPr id="51" name="Дуга 50"/>
          <p:cNvSpPr/>
          <p:nvPr/>
        </p:nvSpPr>
        <p:spPr>
          <a:xfrm rot="18989853">
            <a:off x="6186980" y="2523159"/>
            <a:ext cx="1594424" cy="1722578"/>
          </a:xfrm>
          <a:prstGeom prst="arc">
            <a:avLst>
              <a:gd name="adj1" fmla="val 16411831"/>
              <a:gd name="adj2" fmla="val 20275440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4634" y="3578570"/>
            <a:ext cx="205656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14F40"/>
                </a:solidFill>
                <a:latin typeface="Candara" panose="020E0502030303020204" pitchFamily="34" charset="0"/>
              </a:rPr>
              <a:t>Межбюджетные </a:t>
            </a:r>
            <a:r>
              <a:rPr lang="ru-RU" sz="1200" b="1" dirty="0" smtClean="0">
                <a:solidFill>
                  <a:srgbClr val="014F40"/>
                </a:solidFill>
                <a:latin typeface="Candara" panose="020E0502030303020204" pitchFamily="34" charset="0"/>
              </a:rPr>
              <a:t>трансферты </a:t>
            </a:r>
            <a:r>
              <a:rPr lang="ru-RU" sz="1200" dirty="0" smtClean="0">
                <a:solidFill>
                  <a:srgbClr val="014F40"/>
                </a:solidFill>
                <a:latin typeface="Candara" panose="020E0502030303020204" pitchFamily="34" charset="0"/>
              </a:rPr>
              <a:t>– средства</a:t>
            </a:r>
            <a:r>
              <a:rPr lang="ru-RU" sz="1200" dirty="0">
                <a:solidFill>
                  <a:srgbClr val="014F40"/>
                </a:solidFill>
                <a:latin typeface="Candara" panose="020E0502030303020204" pitchFamily="34" charset="0"/>
              </a:rPr>
              <a:t>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52" name="Дуга 51"/>
          <p:cNvSpPr/>
          <p:nvPr/>
        </p:nvSpPr>
        <p:spPr>
          <a:xfrm rot="7760404">
            <a:off x="1734510" y="3093898"/>
            <a:ext cx="1594424" cy="1722578"/>
          </a:xfrm>
          <a:prstGeom prst="arc">
            <a:avLst>
              <a:gd name="adj1" fmla="val 16200000"/>
              <a:gd name="adj2" fmla="val 20920491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47463" y="3812604"/>
            <a:ext cx="2197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486B92"/>
                </a:solidFill>
                <a:latin typeface="Candara" panose="020E0502030303020204" pitchFamily="34" charset="0"/>
              </a:rPr>
              <a:t>Муниципальный долг</a:t>
            </a:r>
          </a:p>
          <a:p>
            <a:pPr algn="ctr">
              <a:defRPr/>
            </a:pPr>
            <a:r>
              <a:rPr lang="ru-RU" sz="1200" dirty="0">
                <a:solidFill>
                  <a:srgbClr val="486B92"/>
                </a:solidFill>
                <a:latin typeface="Candara" panose="020E0502030303020204" pitchFamily="34" charset="0"/>
              </a:rPr>
              <a:t>- совокупность долговых обязательств муниципального образования</a:t>
            </a:r>
          </a:p>
        </p:txBody>
      </p:sp>
      <p:sp>
        <p:nvSpPr>
          <p:cNvPr id="54" name="Дуга 53"/>
          <p:cNvSpPr/>
          <p:nvPr/>
        </p:nvSpPr>
        <p:spPr>
          <a:xfrm rot="20417262">
            <a:off x="5638679" y="3458907"/>
            <a:ext cx="2440087" cy="2369386"/>
          </a:xfrm>
          <a:prstGeom prst="arc">
            <a:avLst>
              <a:gd name="adj1" fmla="val 16200000"/>
              <a:gd name="adj2" fmla="val 20275440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1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7"/>
          <a:stretch/>
        </p:blipFill>
        <p:spPr>
          <a:xfrm>
            <a:off x="7589520" y="0"/>
            <a:ext cx="1554480" cy="2726575"/>
          </a:xfrm>
          <a:prstGeom prst="rect">
            <a:avLst/>
          </a:prstGeom>
        </p:spPr>
      </p:pic>
      <p:sp>
        <p:nvSpPr>
          <p:cNvPr id="3" name="Google Shape;145;p14"/>
          <p:cNvSpPr txBox="1">
            <a:spLocks/>
          </p:cNvSpPr>
          <p:nvPr/>
        </p:nvSpPr>
        <p:spPr>
          <a:xfrm>
            <a:off x="510448" y="359223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Основные показатели социально-экономического развития</a:t>
            </a:r>
            <a:endParaRPr lang="ru-RU" sz="1100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466725" y="1042988"/>
          <a:ext cx="823912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8239055" imgH="3714660" progId="Excel.Sheet.12">
                  <p:embed/>
                </p:oleObj>
              </mc:Choice>
              <mc:Fallback>
                <p:oleObj name="Worksheet" r:id="rId4" imgW="8239055" imgH="3714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1042988"/>
                        <a:ext cx="8239125" cy="3714750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31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/>
          <p:nvPr/>
        </p:nvSpPr>
        <p:spPr>
          <a:xfrm>
            <a:off x="1" y="0"/>
            <a:ext cx="9143999" cy="834199"/>
          </a:xfrm>
          <a:prstGeom prst="rect">
            <a:avLst/>
          </a:prstGeom>
          <a:gradFill flip="none" rotWithShape="0">
            <a:gsLst>
              <a:gs pos="0">
                <a:srgbClr val="B0E9AD"/>
              </a:gs>
              <a:gs pos="79000">
                <a:srgbClr val="355E8B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3236" y="168954"/>
            <a:ext cx="2446504" cy="49629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исполнено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593" y="106913"/>
            <a:ext cx="8808720" cy="659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840966" y="528346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6804" y="1219200"/>
            <a:ext cx="1871472" cy="3480816"/>
          </a:xfrm>
          <a:prstGeom prst="rect">
            <a:avLst/>
          </a:prstGeom>
          <a:gradFill>
            <a:gsLst>
              <a:gs pos="45000">
                <a:srgbClr val="486B92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86500" y="1219200"/>
            <a:ext cx="1871472" cy="3480816"/>
          </a:xfrm>
          <a:prstGeom prst="rect">
            <a:avLst/>
          </a:prstGeom>
          <a:gradFill>
            <a:gsLst>
              <a:gs pos="33000">
                <a:srgbClr val="2BA1AC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82953" y="1219200"/>
            <a:ext cx="1871472" cy="3480816"/>
          </a:xfrm>
          <a:prstGeom prst="rect">
            <a:avLst/>
          </a:prstGeom>
          <a:gradFill>
            <a:gsLst>
              <a:gs pos="33000">
                <a:srgbClr val="57BA86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41063" y="1219200"/>
            <a:ext cx="1871472" cy="3480816"/>
          </a:xfrm>
          <a:prstGeom prst="rect">
            <a:avLst/>
          </a:prstGeom>
          <a:gradFill>
            <a:gsLst>
              <a:gs pos="33000">
                <a:srgbClr val="8AC556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89300" y="1379241"/>
            <a:ext cx="1186479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ДОХОДЫ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3307" y="1379241"/>
            <a:ext cx="1317861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РАСХОДЫ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8529" y="1379241"/>
            <a:ext cx="1122423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дефицит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4066" y="1317685"/>
            <a:ext cx="1785469" cy="465512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Муниципальный долг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7179" y="1779380"/>
            <a:ext cx="1710726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2 413 539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633" y="2429940"/>
            <a:ext cx="1439818" cy="61940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2 319 011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6877" y="1779380"/>
            <a:ext cx="1710726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2 417 443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02329" y="2429940"/>
            <a:ext cx="1439818" cy="61940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2 484 295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924830" y="3407664"/>
            <a:ext cx="1194816" cy="11948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2996531" y="3767328"/>
            <a:ext cx="1150995" cy="341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97</a:t>
            </a:r>
            <a:r>
              <a:rPr lang="ru-RU" sz="1400" dirty="0" smtClean="0">
                <a:solidFill>
                  <a:srgbClr val="008080"/>
                </a:solidFill>
              </a:rPr>
              <a:t>%</a:t>
            </a:r>
            <a:endParaRPr lang="ru-RU" sz="1400" dirty="0">
              <a:solidFill>
                <a:srgbClr val="00808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522236" y="3049340"/>
            <a:ext cx="2" cy="35832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46108" y="1779379"/>
            <a:ext cx="992579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3 904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58070" y="3203228"/>
            <a:ext cx="1183337" cy="896399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лан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дефицит</a:t>
            </a:r>
            <a:endParaRPr lang="ru-RU" sz="1200" dirty="0" smtClean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165 284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0703" y="2106107"/>
            <a:ext cx="1212191" cy="557845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на 01.01.2023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0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cxnSp>
        <p:nvCxnSpPr>
          <p:cNvPr id="56" name="Прямая соединительная линия 55"/>
          <p:cNvCxnSpPr>
            <a:endCxn id="57" idx="0"/>
          </p:cNvCxnSpPr>
          <p:nvPr/>
        </p:nvCxnSpPr>
        <p:spPr>
          <a:xfrm>
            <a:off x="7776799" y="2663952"/>
            <a:ext cx="2686" cy="46478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73389" y="3128741"/>
            <a:ext cx="1212191" cy="557845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на 01.01.2022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0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89299" y="3407664"/>
            <a:ext cx="1415621" cy="11948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896591" y="3767328"/>
            <a:ext cx="1150995" cy="341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104</a:t>
            </a:r>
            <a:r>
              <a:rPr lang="ru-RU" sz="1400" dirty="0" smtClean="0">
                <a:solidFill>
                  <a:srgbClr val="008080"/>
                </a:solidFill>
              </a:rPr>
              <a:t>%</a:t>
            </a:r>
            <a:endParaRPr lang="ru-RU" sz="1400" dirty="0">
              <a:solidFill>
                <a:srgbClr val="008080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81287" y="3049340"/>
            <a:ext cx="2" cy="35832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5640793" y="2260280"/>
            <a:ext cx="1602" cy="6993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CEDA1">
                  <a:alpha val="65000"/>
                </a:srgbClr>
              </a:gs>
              <a:gs pos="97000">
                <a:srgbClr val="486B9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5" name="Rectangle 20"/>
          <p:cNvSpPr/>
          <p:nvPr/>
        </p:nvSpPr>
        <p:spPr>
          <a:xfrm>
            <a:off x="466889" y="357188"/>
            <a:ext cx="4544608" cy="6643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814" y="545102"/>
            <a:ext cx="4246905" cy="29623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Arial Black" panose="020B0A04020102020204" pitchFamily="34" charset="0"/>
              </a:rPr>
              <a:t>ДОХОДНАЯ ЧАСТЬ БЮДЖЕТА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30500" y="591268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408433" y="795259"/>
            <a:ext cx="8327135" cy="3804401"/>
            <a:chOff x="727862" y="2120690"/>
            <a:chExt cx="22199910" cy="1014506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3812835" y="2120690"/>
              <a:ext cx="9114937" cy="10145068"/>
              <a:chOff x="4371366" y="1499256"/>
              <a:chExt cx="4512974" cy="4643619"/>
            </a:xfrm>
          </p:grpSpPr>
          <p:graphicFrame>
            <p:nvGraphicFramePr>
              <p:cNvPr id="4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699433141"/>
                  </p:ext>
                </p:extLst>
              </p:nvPr>
            </p:nvGraphicFramePr>
            <p:xfrm>
              <a:off x="4644871" y="1928987"/>
              <a:ext cx="4239469" cy="39485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Oval 3"/>
              <p:cNvSpPr/>
              <p:nvPr/>
            </p:nvSpPr>
            <p:spPr>
              <a:xfrm>
                <a:off x="7372047" y="5324168"/>
                <a:ext cx="899251" cy="818707"/>
              </a:xfrm>
              <a:prstGeom prst="ellipse">
                <a:avLst/>
              </a:prstGeom>
              <a:solidFill>
                <a:srgbClr val="7E508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46</a:t>
                </a:r>
                <a:r>
                  <a:rPr lang="en-US" sz="900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  <a:endParaRPr lang="en-US" sz="9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" name="Oval 6"/>
              <p:cNvSpPr/>
              <p:nvPr/>
            </p:nvSpPr>
            <p:spPr>
              <a:xfrm>
                <a:off x="6826346" y="1499256"/>
                <a:ext cx="916647" cy="818707"/>
              </a:xfrm>
              <a:prstGeom prst="ellipse">
                <a:avLst/>
              </a:prstGeom>
              <a:solidFill>
                <a:srgbClr val="EC72A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47</a:t>
                </a:r>
                <a:r>
                  <a:rPr lang="en-US" sz="900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  <a:endParaRPr lang="en-US" sz="9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" name="Oval 9"/>
              <p:cNvSpPr/>
              <p:nvPr/>
            </p:nvSpPr>
            <p:spPr>
              <a:xfrm>
                <a:off x="4371366" y="4535665"/>
                <a:ext cx="902923" cy="818707"/>
              </a:xfrm>
              <a:prstGeom prst="ellipse">
                <a:avLst/>
              </a:prstGeom>
              <a:solidFill>
                <a:srgbClr val="FFC737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7</a:t>
                </a:r>
                <a:r>
                  <a:rPr lang="en-US" sz="900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  <a:endParaRPr lang="en-US" sz="9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cxnSp>
          <p:nvCxnSpPr>
            <p:cNvPr id="21" name="Соединительная линия уступом 20"/>
            <p:cNvCxnSpPr/>
            <p:nvPr/>
          </p:nvCxnSpPr>
          <p:spPr>
            <a:xfrm rot="10800000" flipV="1">
              <a:off x="10887368" y="4055680"/>
              <a:ext cx="5620957" cy="9063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/>
            <p:cNvCxnSpPr>
              <a:stCxn id="8" idx="1"/>
            </p:cNvCxnSpPr>
            <p:nvPr/>
          </p:nvCxnSpPr>
          <p:spPr>
            <a:xfrm rot="16200000" flipV="1">
              <a:off x="11571458" y="6507933"/>
              <a:ext cx="1128739" cy="3888150"/>
            </a:xfrm>
            <a:prstGeom prst="bentConnector2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/>
            <p:cNvCxnSpPr/>
            <p:nvPr/>
          </p:nvCxnSpPr>
          <p:spPr>
            <a:xfrm rot="10800000">
              <a:off x="10611791" y="10681434"/>
              <a:ext cx="6985401" cy="42141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727862" y="9530943"/>
              <a:ext cx="9133493" cy="2300978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БЕЗВОЗМЕЗДНЫЕ ПОСТУПЛЕНИЯ</a:t>
              </a:r>
            </a:p>
            <a:p>
              <a:pPr>
                <a:lnSpc>
                  <a:spcPct val="100000"/>
                </a:lnSpc>
              </a:pPr>
              <a:r>
                <a:rPr lang="ru-RU" b="1" dirty="0" smtClean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1 089 993</a:t>
              </a:r>
              <a:endParaRPr lang="en-US" b="1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1522349" y="6716632"/>
              <a:ext cx="7439176" cy="234201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НЕНАЛОГОВЫЕ ДОХОДЫ</a:t>
              </a:r>
            </a:p>
            <a:p>
              <a:pPr>
                <a:lnSpc>
                  <a:spcPct val="100000"/>
                </a:lnSpc>
              </a:pPr>
              <a:r>
                <a:rPr lang="ru-RU" b="1" dirty="0" smtClean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176 115</a:t>
              </a:r>
              <a:endParaRPr lang="en-US" b="1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1522349" y="3791003"/>
              <a:ext cx="7439176" cy="234201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НАЛОГОВЫЕ ДОХОДЫ</a:t>
              </a:r>
            </a:p>
            <a:p>
              <a:pPr>
                <a:lnSpc>
                  <a:spcPct val="100000"/>
                </a:lnSpc>
              </a:pPr>
              <a:r>
                <a:rPr lang="ru-RU" b="1" dirty="0" smtClean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1 147 431</a:t>
              </a:r>
              <a:endParaRPr lang="en-US" b="1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9333559" y="7029450"/>
              <a:ext cx="1716380" cy="1716380"/>
            </a:xfrm>
            <a:prstGeom prst="ellipse">
              <a:avLst/>
            </a:prstGeom>
            <a:solidFill>
              <a:srgbClr val="FFC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333559" y="9823244"/>
              <a:ext cx="1716380" cy="1716380"/>
            </a:xfrm>
            <a:prstGeom prst="ellipse">
              <a:avLst/>
            </a:prstGeom>
            <a:solidFill>
              <a:srgbClr val="7E5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9333559" y="4055678"/>
              <a:ext cx="1716380" cy="1716380"/>
            </a:xfrm>
            <a:prstGeom prst="ellipse">
              <a:avLst/>
            </a:prstGeom>
            <a:solidFill>
              <a:srgbClr val="EC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9308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14"/>
          <p:cNvSpPr txBox="1">
            <a:spLocks/>
          </p:cNvSpPr>
          <p:nvPr/>
        </p:nvSpPr>
        <p:spPr>
          <a:xfrm>
            <a:off x="397034" y="224544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Структура доходов бюджета     </a:t>
            </a:r>
            <a:r>
              <a:rPr lang="ru-RU" sz="12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(</a:t>
            </a:r>
            <a:r>
              <a:rPr lang="ru-RU" sz="1200" dirty="0" err="1" smtClean="0">
                <a:solidFill>
                  <a:srgbClr val="008080"/>
                </a:solidFill>
                <a:latin typeface="Arial Black" panose="020B0A04020102020204" pitchFamily="34" charset="0"/>
              </a:rPr>
              <a:t>тыс.руб</a:t>
            </a:r>
            <a:r>
              <a:rPr lang="ru-RU" sz="1200" dirty="0">
                <a:solidFill>
                  <a:srgbClr val="008080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28525"/>
              </p:ext>
            </p:extLst>
          </p:nvPr>
        </p:nvGraphicFramePr>
        <p:xfrm>
          <a:off x="397034" y="853376"/>
          <a:ext cx="6838918" cy="4169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982"/>
                <a:gridCol w="1219200"/>
                <a:gridCol w="1086932"/>
                <a:gridCol w="991804"/>
              </a:tblGrid>
              <a:tr h="68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 ДОХОДА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Утвержденный план на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2022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Исполнено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выполнения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</a:tr>
              <a:tr h="3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ВСЕГО ДОХОДЫ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2 319 010,80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2 413 539,07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104,08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</a:tr>
              <a:tr h="3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НАЛОГОВЫЕ И НЕНАЛОГОВЫЕ ДОХОДЫ, в том числе: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1 217 432,00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1 323 545,57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108,72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</a:tr>
              <a:tr h="247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НАЛОГОВЫЕ ДОХОДЫ, из них: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1 047 081,00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1 147 430,72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109,58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НДФЛ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398 231,41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418 762,21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105 ,16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Акцизы на нефтепродукты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1 555,00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1 759,10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Налоги на совокупный доход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310 332,00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319 970,36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6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Земельный налог и налог на имущество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331 662,00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400 682,18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Государственная пошлина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5 276,00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6 232,28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47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НЕНАЛОГОВЫЕ ДОХОДЫ, из них: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170 351,00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176 114,85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103,38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BA86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Доходы от использования имущества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137 390,00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142 326,64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Плата за негативное воздействие на окружающую среду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Доходы от продажи материальных и нематериальных активов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20 100,00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20 648,66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102,73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Штрафы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3 481,00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3 475,92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99,85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Прочие неналоговые доходы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8 909,00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9 227,27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103,57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6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1 101 578,80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1 089 993,50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A28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11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3898" cy="51435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173" y="0"/>
            <a:ext cx="3755136" cy="5143500"/>
          </a:xfrm>
          <a:prstGeom prst="rect">
            <a:avLst/>
          </a:prstGeom>
          <a:gradFill flip="none" rotWithShape="1">
            <a:gsLst>
              <a:gs pos="0">
                <a:srgbClr val="BCEDA1">
                  <a:alpha val="0"/>
                </a:srgbClr>
              </a:gs>
              <a:gs pos="5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11711" y="2019299"/>
            <a:ext cx="8466117" cy="2647462"/>
            <a:chOff x="231440" y="1995670"/>
            <a:chExt cx="8466117" cy="26474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440" y="1995670"/>
              <a:ext cx="2400870" cy="2647462"/>
              <a:chOff x="338567" y="2135878"/>
              <a:chExt cx="2444018" cy="2647462"/>
            </a:xfrm>
          </p:grpSpPr>
          <p:sp>
            <p:nvSpPr>
              <p:cNvPr id="67" name="Subtitle 2"/>
              <p:cNvSpPr txBox="1">
                <a:spLocks/>
              </p:cNvSpPr>
              <p:nvPr/>
            </p:nvSpPr>
            <p:spPr>
              <a:xfrm>
                <a:off x="564640" y="2724731"/>
                <a:ext cx="1991869" cy="672260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1800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упрощенная система налогообложения</a:t>
                </a:r>
                <a:endParaRPr lang="en-US" sz="1800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 bwMode="auto">
              <a:xfrm>
                <a:off x="338567" y="2135878"/>
                <a:ext cx="2444018" cy="49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66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35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22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105199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227 876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3600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307 459</a:t>
                </a:r>
                <a:endParaRPr lang="en-US" sz="36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2533118" y="2005801"/>
              <a:ext cx="2030060" cy="2613414"/>
              <a:chOff x="527304" y="2146009"/>
              <a:chExt cx="2066544" cy="2613414"/>
            </a:xfrm>
          </p:grpSpPr>
          <p:sp>
            <p:nvSpPr>
              <p:cNvPr id="36" name="Rectangle 68"/>
              <p:cNvSpPr>
                <a:spLocks/>
              </p:cNvSpPr>
              <p:nvPr/>
            </p:nvSpPr>
            <p:spPr bwMode="auto">
              <a:xfrm>
                <a:off x="676655" y="2146009"/>
                <a:ext cx="1910077" cy="471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60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29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37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81282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51 082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3200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66 112</a:t>
                </a:r>
                <a:endParaRPr lang="en-US" sz="32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>
              <a:off x="4642529" y="2015932"/>
              <a:ext cx="2030060" cy="2579366"/>
              <a:chOff x="527304" y="2156140"/>
              <a:chExt cx="2066544" cy="2579366"/>
            </a:xfrm>
          </p:grpSpPr>
          <p:sp>
            <p:nvSpPr>
              <p:cNvPr id="43" name="Subtitle 2"/>
              <p:cNvSpPr txBox="1">
                <a:spLocks/>
              </p:cNvSpPr>
              <p:nvPr/>
            </p:nvSpPr>
            <p:spPr>
              <a:xfrm>
                <a:off x="759320" y="2789597"/>
                <a:ext cx="1767839" cy="479899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1800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Земельный налог</a:t>
                </a:r>
                <a:endParaRPr lang="en-US" sz="1800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4" name="Rectangle 68"/>
              <p:cNvSpPr>
                <a:spLocks/>
              </p:cNvSpPr>
              <p:nvPr/>
            </p:nvSpPr>
            <p:spPr bwMode="auto">
              <a:xfrm>
                <a:off x="676654" y="2156140"/>
                <a:ext cx="1910077" cy="4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54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12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45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57365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299 787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2800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334 571</a:t>
                </a:r>
                <a:endParaRPr lang="en-US" sz="28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6667497" y="2029430"/>
              <a:ext cx="2030060" cy="2541952"/>
              <a:chOff x="527304" y="2169638"/>
              <a:chExt cx="2066544" cy="2541952"/>
            </a:xfrm>
          </p:grpSpPr>
          <p:sp>
            <p:nvSpPr>
              <p:cNvPr id="48" name="Subtitle 2"/>
              <p:cNvSpPr txBox="1">
                <a:spLocks/>
              </p:cNvSpPr>
              <p:nvPr/>
            </p:nvSpPr>
            <p:spPr>
              <a:xfrm>
                <a:off x="646527" y="2866021"/>
                <a:ext cx="1767839" cy="294336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НДФЛ</a:t>
                </a:r>
                <a:endParaRPr lang="en-US" sz="2000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9" name="Rectangle 68"/>
              <p:cNvSpPr>
                <a:spLocks/>
              </p:cNvSpPr>
              <p:nvPr/>
            </p:nvSpPr>
            <p:spPr bwMode="auto">
              <a:xfrm>
                <a:off x="642974" y="2169638"/>
                <a:ext cx="1910077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46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9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51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33449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384 392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418 762</a:t>
                </a:r>
                <a:endParaRPr lang="en-US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812005" y="438547"/>
            <a:ext cx="7520007" cy="403957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2400" b="1" dirty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УВЕЛИЧЕНИЕ ПОСТУПЛЕНИЙ В 2022 ГОДУ</a:t>
            </a:r>
            <a:endParaRPr lang="en-US" sz="2400" b="1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4964" y="908195"/>
            <a:ext cx="2694071" cy="280846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ru-RU" sz="1600" dirty="0">
                <a:solidFill>
                  <a:srgbClr val="486B92"/>
                </a:solidFill>
                <a:latin typeface="Lato Light" charset="0"/>
                <a:ea typeface="Lato Light" charset="0"/>
                <a:cs typeface="Lato Light" charset="0"/>
              </a:rPr>
              <a:t>по сравнению с 2021 годом</a:t>
            </a:r>
            <a:endParaRPr lang="en-US" sz="1600" dirty="0">
              <a:solidFill>
                <a:srgbClr val="486B9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8002" y="4833840"/>
            <a:ext cx="1045154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rgbClr val="486B92"/>
                </a:solidFill>
              </a:rPr>
              <a:t>(</a:t>
            </a:r>
            <a:r>
              <a:rPr lang="ru-RU" sz="1100" dirty="0" err="1">
                <a:solidFill>
                  <a:srgbClr val="486B92"/>
                </a:solidFill>
              </a:rPr>
              <a:t>тыс.руб</a:t>
            </a:r>
            <a:r>
              <a:rPr lang="ru-RU" sz="1100" dirty="0">
                <a:solidFill>
                  <a:srgbClr val="486B92"/>
                </a:solidFill>
              </a:rPr>
              <a:t>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E3D40C42-8A21-447F-82F1-FDA5951E917D}"/>
              </a:ext>
            </a:extLst>
          </p:cNvPr>
          <p:cNvSpPr txBox="1">
            <a:spLocks/>
          </p:cNvSpPr>
          <p:nvPr/>
        </p:nvSpPr>
        <p:spPr>
          <a:xfrm>
            <a:off x="2726504" y="2686156"/>
            <a:ext cx="1956703" cy="479899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ru-RU" sz="1800" dirty="0">
                <a:solidFill>
                  <a:srgbClr val="486B92"/>
                </a:solidFill>
                <a:latin typeface="Poppins Light" charset="0"/>
                <a:ea typeface="Poppins Light" charset="0"/>
                <a:cs typeface="Poppins Light" charset="0"/>
              </a:rPr>
              <a:t>налог на имущество ФЛ</a:t>
            </a:r>
            <a:endParaRPr lang="en-US" sz="1800" dirty="0">
              <a:solidFill>
                <a:srgbClr val="486B92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14"/>
          <p:cNvSpPr txBox="1">
            <a:spLocks/>
          </p:cNvSpPr>
          <p:nvPr/>
        </p:nvSpPr>
        <p:spPr>
          <a:xfrm>
            <a:off x="1874199" y="225552"/>
            <a:ext cx="7146263" cy="97076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Удельный об</a:t>
            </a:r>
            <a:r>
              <a:rPr lang="ru-RU" sz="28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ъ</a:t>
            </a:r>
            <a:r>
              <a:rPr lang="ru-RU" sz="24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ем налоговых и неналоговых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доходов бюджета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39422"/>
              </p:ext>
            </p:extLst>
          </p:nvPr>
        </p:nvGraphicFramePr>
        <p:xfrm>
          <a:off x="2503952" y="1700784"/>
          <a:ext cx="5896336" cy="2956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08384"/>
                <a:gridCol w="1395984"/>
                <a:gridCol w="1536192"/>
                <a:gridCol w="1255776"/>
              </a:tblGrid>
              <a:tr h="644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63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 728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1 323,54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20,77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224 195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6 266,53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27,15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60 561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1 001,40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16,53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57 918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1 183,02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19,13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0841" y="1459757"/>
            <a:ext cx="1045154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370"/>
                </a:solidFill>
              </a:rPr>
              <a:t>(</a:t>
            </a:r>
            <a:r>
              <a:rPr lang="ru-RU" sz="1100" dirty="0" err="1" smtClean="0">
                <a:solidFill>
                  <a:srgbClr val="007370"/>
                </a:solidFill>
              </a:rPr>
              <a:t>млн.руб</a:t>
            </a:r>
            <a:r>
              <a:rPr lang="ru-RU" sz="1100" dirty="0">
                <a:solidFill>
                  <a:srgbClr val="00737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068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090897"/>
              </p:ext>
            </p:extLst>
          </p:nvPr>
        </p:nvGraphicFramePr>
        <p:xfrm>
          <a:off x="2905131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0555" y="247410"/>
            <a:ext cx="7003312" cy="783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altLang="ru-RU" sz="2400" dirty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Предоставление налоговых льгот физическим лицам </a:t>
            </a:r>
            <a:endParaRPr lang="ru-RU" altLang="ru-RU" sz="2400" dirty="0" smtClean="0">
              <a:solidFill>
                <a:srgbClr val="008080"/>
              </a:solidFill>
              <a:latin typeface="Arial Black" panose="020B0A04020102020204" pitchFamily="34" charset="0"/>
              <a:ea typeface="Lato Light" charset="0"/>
              <a:cs typeface="Lato Light" charset="0"/>
            </a:endParaRPr>
          </a:p>
          <a:p>
            <a:pPr algn="ctr"/>
            <a:r>
              <a:rPr lang="ru-RU" altLang="ru-RU" sz="1800" dirty="0" smtClean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(</a:t>
            </a:r>
            <a:r>
              <a:rPr lang="ru-RU" altLang="ru-RU" sz="1800" dirty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выпадающие доходы</a:t>
            </a:r>
            <a:r>
              <a:rPr lang="ru-RU" altLang="ru-RU" sz="1800" dirty="0" smtClean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)</a:t>
            </a:r>
            <a:endParaRPr lang="ru-RU" sz="1800" dirty="0">
              <a:solidFill>
                <a:srgbClr val="008080"/>
              </a:solidFill>
              <a:latin typeface="Arial Black" panose="020B0A04020102020204" pitchFamily="34" charset="0"/>
              <a:ea typeface="Lato Light" charset="0"/>
              <a:cs typeface="Lato Light" charset="0"/>
            </a:endParaRPr>
          </a:p>
        </p:txBody>
      </p:sp>
      <p:graphicFrame>
        <p:nvGraphicFramePr>
          <p:cNvPr id="7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498144"/>
              </p:ext>
            </p:extLst>
          </p:nvPr>
        </p:nvGraphicFramePr>
        <p:xfrm>
          <a:off x="120800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492391"/>
              </p:ext>
            </p:extLst>
          </p:nvPr>
        </p:nvGraphicFramePr>
        <p:xfrm>
          <a:off x="5714568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996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102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51563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60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51563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986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7786" y="2636017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948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01120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1135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16687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86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6687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6166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22910" y="2636017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8186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10596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1178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26163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902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26163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6201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32387" y="2596043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8281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800" y="3998976"/>
            <a:ext cx="88342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Перечень льгот по местным налогам установлен: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Решением Совета депутатов городского округа Котельники Московской области от 18.11.2015 № 2/21 «О земельном налоге на территории городского округа Котельники Московской области»;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Решением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Совета депутатов городского округа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Котельники Московской области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11.11.2014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№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7/4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«О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налоге на имущество физических лиц на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территории городского округа Котельники Московской области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  <a:endParaRPr lang="ru-RU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003339" y="247410"/>
            <a:ext cx="1089229" cy="17312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900" dirty="0">
                <a:solidFill>
                  <a:srgbClr val="007370"/>
                </a:solidFill>
              </a:rPr>
              <a:t>(</a:t>
            </a:r>
            <a:r>
              <a:rPr lang="ru-RU" sz="900" dirty="0" err="1">
                <a:solidFill>
                  <a:srgbClr val="007370"/>
                </a:solidFill>
              </a:rPr>
              <a:t>тыс.руб</a:t>
            </a:r>
            <a:r>
              <a:rPr lang="ru-RU" sz="900" dirty="0">
                <a:solidFill>
                  <a:srgbClr val="00737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1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Основная схема исполнение бюджета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40255</TotalTime>
  <Words>2134</Words>
  <Application>Microsoft Office PowerPoint</Application>
  <PresentationFormat>Экран (16:9)</PresentationFormat>
  <Paragraphs>662</Paragraphs>
  <Slides>16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6" baseType="lpstr">
      <vt:lpstr>Arial</vt:lpstr>
      <vt:lpstr>Arial Black</vt:lpstr>
      <vt:lpstr>Bebas Neue</vt:lpstr>
      <vt:lpstr>Calibri</vt:lpstr>
      <vt:lpstr>Calibri Light</vt:lpstr>
      <vt:lpstr>Candara</vt:lpstr>
      <vt:lpstr>Gill Sans</vt:lpstr>
      <vt:lpstr>Lato</vt:lpstr>
      <vt:lpstr>Lato Black</vt:lpstr>
      <vt:lpstr>Lato Bold</vt:lpstr>
      <vt:lpstr>Lato Light</vt:lpstr>
      <vt:lpstr>Montserrat Hairline</vt:lpstr>
      <vt:lpstr>Montserrat Ultra Light</vt:lpstr>
      <vt:lpstr>Poppins Light</vt:lpstr>
      <vt:lpstr>Roboto</vt:lpstr>
      <vt:lpstr>Times New Roman</vt:lpstr>
      <vt:lpstr>Verdana</vt:lpstr>
      <vt:lpstr>Wingdings</vt:lpstr>
      <vt:lpstr>Default Theme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Жажина О.М.</cp:lastModifiedBy>
  <cp:revision>6298</cp:revision>
  <cp:lastPrinted>2023-05-03T12:20:53Z</cp:lastPrinted>
  <dcterms:created xsi:type="dcterms:W3CDTF">2014-11-12T21:47:38Z</dcterms:created>
  <dcterms:modified xsi:type="dcterms:W3CDTF">2023-05-04T11:32:31Z</dcterms:modified>
  <cp:category>http://graphicriver.net/user/jetfabrik</cp:category>
</cp:coreProperties>
</file>